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92857"/>
  </p:normalViewPr>
  <p:slideViewPr>
    <p:cSldViewPr snapToGrid="0" snapToObjects="1">
      <p:cViewPr varScale="1">
        <p:scale>
          <a:sx n="117" d="100"/>
          <a:sy n="117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40B4-6EF5-C949-96C4-D750B638A2EF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21465-8FAA-7F44-A55F-962E20176F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39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35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61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98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621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538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52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25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49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68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83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82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78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16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1465-8FAA-7F44-A55F-962E20176FC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64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396BB-AF3F-A34B-8FA7-B48365BF6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7D950B-557E-FA4B-B70F-6478446D0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5B69E5-25FD-E245-ACAC-AF197E0F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84F0FD-85F0-A84C-800F-3852FC10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491F63-1E8D-6743-8190-98EAEE34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84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A2BE9-99AB-4B46-BAAF-18368869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A79442-3B46-1344-9971-EE544D2F3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8E867E-2536-2A49-9005-06DEFDEB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11D846-2D20-024A-97AD-6796C93A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2A5A36-0709-4347-8BD8-49E91F6E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22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A314336-4880-AF43-9513-6EB66385A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A6B951-FF42-8B46-9447-94928581B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8DE671-E4AC-F24E-82EE-58B010E3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C068A4-FAE5-3743-BE9C-15D1333B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0BD23B-07E1-F741-8A43-9C20DCDE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85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F71A0-4EF8-3D49-A45B-5B53B98C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B5C0E4-27B2-B849-8869-DEB869272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EAA50A-A0B5-A642-A8A1-3CFB343A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4EBF48-D110-6048-AD5A-9E705DBD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3F3F98-4FAB-864F-B407-0ABF9BEF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8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84F7A-36B1-5049-ACC6-23AE1049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140DCE-ABC2-0E41-9198-EE8FA5815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5D7673-E19C-9F48-BBB9-197E01E5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1B4810-0E45-3A44-96C7-DE7EA7ED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F9ACBE-4503-7C42-A630-88A3D7AE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2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37D10-F521-FB4B-B16F-7427DAF6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86E638-61BC-D449-8E33-6B274B16C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B2EF6A-77D3-4041-8FA2-AD15299D6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170E4-8332-D648-BDDF-2D42E66D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91872-03AF-5E40-92AF-DF873568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660583-E72C-BB41-97C9-00FD5A67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EEE0E-11DA-464F-9704-02C82A91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99CD88-9F6B-E149-B7D5-B5CECCBA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C30680-81E2-3646-B2AD-2BD02653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D718EB-F116-0549-A24A-DB71631FE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E8E622-3AE6-CB4D-9FD2-A4B74EA34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AD6530-B143-3C4B-A0DA-86E84165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4651202-061F-CF41-858A-851AF702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68F281-111D-D947-B9BC-A9D85C41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80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504FE-F69E-9F48-BDCA-4CAC8863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F0ED9E-35C5-604E-890E-3844255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D29A05-925D-1B4D-8D04-47F365B4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F5377F-0664-5F4F-9811-C9BA598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84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FD30B41-F3BA-7645-8FE8-A1173B3E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1310DF-94B4-4343-B1C4-4AF2BA91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0B4AF5-800C-564D-8605-F462E14F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60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B3BE9-40CF-984B-8E4F-B3FEE462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D37A3-89C9-2647-AC56-42AF2158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84E5AA-0564-E241-B294-96990633B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0ABAB7-EA74-F44C-ABF8-1BE86378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418DC1-A563-934E-9303-47BFB172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46784E-AACF-AD4C-A436-6CCD1A49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37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9A128-D09B-1647-936A-2EF77A7F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98FF8D-C22E-AE47-8662-4DD2F493F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BDE8F4-46E7-B545-A721-58738CA69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EEDF09-C558-9B4C-A2AE-79DBBFB4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2FBD41-A1D0-E244-B2DA-FB8CDEBC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6AF56C-426A-DB40-AADD-D6259252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70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A488B0-8705-1E49-BAF1-17026EB6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EF66F1-24D5-1941-9AFA-5C2536D0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7E95C-C205-DC41-ADDD-B6D4A5A75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DAB8-36A1-5F44-96B7-6392DD9AE782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D9A83-2B86-8F46-8509-CC31250A7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574113-D8C7-BE4E-8F19-770BE105F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61DA-C55C-6643-875C-3FE46E3F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86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3CB64-9FBE-E240-B63D-788629296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316163"/>
            <a:ext cx="9144000" cy="2387600"/>
          </a:xfrm>
        </p:spPr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S.V. Hoofddorp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20A5AA-941B-0B45-8537-BA7AD4399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59326"/>
            <a:ext cx="9144000" cy="812799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Technisch Jeugdplan, versie 7.0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5FC67A-CBC5-E641-8368-2B17C7401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25" y="794370"/>
            <a:ext cx="2682875" cy="27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3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‘Winnaars van morgen’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Cursussen op maat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Doel KNVB</a:t>
            </a: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Hogere eisen stellen aan verdedigen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Er wordt gewerkt vanuit een periodisering (leerplan);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Evenveel aandacht voor aanvallen als verdedigen.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Meer verantwoordelijkheid, minder pamperen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Spelers meet eigenaar laten zijn van eigen leerproces (d.m.v. POP);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Duidelijkheid scheppen m.b.t. taken van spelers buiten het veld.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3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Eisen aan een training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Wedstrijdechte vormen (zoveel mogelijk);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Geïsoleerde vormen alleen als warming-up en verlengde warming-up.</a:t>
            </a:r>
          </a:p>
          <a:p>
            <a:r>
              <a:rPr lang="nl-NL" dirty="0">
                <a:solidFill>
                  <a:srgbClr val="FF0000"/>
                </a:solidFill>
              </a:rPr>
              <a:t>Veel herhalingen;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Spelers komen veel aan de bal.</a:t>
            </a:r>
          </a:p>
          <a:p>
            <a:r>
              <a:rPr lang="nl-NL" dirty="0">
                <a:solidFill>
                  <a:srgbClr val="FF0000"/>
                </a:solidFill>
              </a:rPr>
              <a:t>Rekening houden met de groep;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Leeftijd (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leeftijdstypische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kenmerken);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Fysiek (vroeg-, normaal- of laatrijp);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Vaardigheidsniveau;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Belevingsniveau (selectie of breedtesport).</a:t>
            </a:r>
          </a:p>
          <a:p>
            <a:r>
              <a:rPr lang="nl-NL" dirty="0">
                <a:solidFill>
                  <a:srgbClr val="FF0000"/>
                </a:solidFill>
              </a:rPr>
              <a:t>Juiste coaching en beïnvloeding.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Positieve coaching;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Gewenst gedrag benoemen.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6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Athletic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Skills 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Wat is ASM?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ASM is een model om kinderen te ontwikkelen tot een betere beweger.</a:t>
            </a:r>
          </a:p>
          <a:p>
            <a:r>
              <a:rPr lang="nl-NL" dirty="0">
                <a:solidFill>
                  <a:srgbClr val="FF0000"/>
                </a:solidFill>
              </a:rPr>
              <a:t>Waarom ASM?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Er is sprake van bewegingsarmoede in Nederland: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Minder bewegingsonderwijs door vakdocent;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Meer tijd met computer en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social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media, minder buitenspelen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Te vroeg specialiseren leidt tot: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Overbelasting op latere leeftijd;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Eenzijdige motorische ontwikkeling;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Stoppen met betreffende sport (motivatie).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A176AC-C64C-2F43-961D-64CF666D8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740" y="2893399"/>
            <a:ext cx="3031187" cy="31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2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Athletic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Skills 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Hoe is ASM opgebouwd?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02CF5C8-0C2E-4E4E-A4F2-05E099AC5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91379"/>
              </p:ext>
            </p:extLst>
          </p:nvPr>
        </p:nvGraphicFramePr>
        <p:xfrm>
          <a:off x="838200" y="2321388"/>
          <a:ext cx="10163958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797">
                  <a:extLst>
                    <a:ext uri="{9D8B030D-6E8A-4147-A177-3AD203B41FA5}">
                      <a16:colId xmlns:a16="http://schemas.microsoft.com/office/drawing/2014/main" val="1781494251"/>
                    </a:ext>
                  </a:extLst>
                </a:gridCol>
                <a:gridCol w="3443845">
                  <a:extLst>
                    <a:ext uri="{9D8B030D-6E8A-4147-A177-3AD203B41FA5}">
                      <a16:colId xmlns:a16="http://schemas.microsoft.com/office/drawing/2014/main" val="301602004"/>
                    </a:ext>
                  </a:extLst>
                </a:gridCol>
                <a:gridCol w="3081316">
                  <a:extLst>
                    <a:ext uri="{9D8B030D-6E8A-4147-A177-3AD203B41FA5}">
                      <a16:colId xmlns:a16="http://schemas.microsoft.com/office/drawing/2014/main" val="3723072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Grondvormen van bewegen</a:t>
                      </a:r>
                    </a:p>
                    <a:p>
                      <a:r>
                        <a:rPr lang="nl-NL" i="1" dirty="0"/>
                        <a:t>Basic </a:t>
                      </a:r>
                      <a:r>
                        <a:rPr lang="nl-NL" i="1" dirty="0" err="1"/>
                        <a:t>movement</a:t>
                      </a:r>
                      <a:r>
                        <a:rPr lang="nl-NL" i="1" dirty="0"/>
                        <a:t>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Coördinatievaardigheden</a:t>
                      </a:r>
                    </a:p>
                    <a:p>
                      <a:r>
                        <a:rPr lang="nl-NL" i="1" dirty="0" err="1"/>
                        <a:t>Coordinative</a:t>
                      </a:r>
                      <a:r>
                        <a:rPr lang="nl-NL" i="1" dirty="0"/>
                        <a:t> </a:t>
                      </a:r>
                      <a:r>
                        <a:rPr lang="nl-NL" i="1" dirty="0" err="1"/>
                        <a:t>abilities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Voorwaarden van bewegen</a:t>
                      </a:r>
                    </a:p>
                    <a:p>
                      <a:r>
                        <a:rPr lang="nl-NL" i="1" dirty="0" err="1"/>
                        <a:t>Conditions</a:t>
                      </a:r>
                      <a:r>
                        <a:rPr lang="nl-NL" i="1" dirty="0"/>
                        <a:t> of </a:t>
                      </a:r>
                      <a:r>
                        <a:rPr lang="nl-NL" i="1" dirty="0" err="1"/>
                        <a:t>movement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19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Balanceren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Aanpassingsvermogen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Coördinatie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7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Stoeien en vechten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Evenwichtsvermogen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Lenigheid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Gaan en lopen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Koppelingsvermogen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Stabilteit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Springen en landen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Kinetischdifferentiatievermogen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Kracht en snelheid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34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Rollen, duikelen en draaien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Ruimtelijkoriëntatievermogen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Uithoudingsvermogen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Stuiten, dribbelen, rollen, stoppen, vangen, mikken, slaan en gooien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Reactievermogen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06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Dribbelen en schieten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Ritmisch vermogen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27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Klimmen en klauteren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6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Zwaaien en slingeren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1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50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Athletic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Skills 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Hoe terug te zien in de opleiding?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Warming-up op trainen invullen vanuit de voorwaarden van bewegen (alle groepen);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Werken met diverse balmaten in O8 t/m O13 (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balmaat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3 t/m 5);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Werken met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Adaptaball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in O14 t/m O19;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Eenmaal in de week trainen in groepen ingericht op biologische leeftijd (O12 t/m O15).</a:t>
            </a:r>
            <a:endParaRPr lang="nl-NL" dirty="0">
              <a:solidFill>
                <a:srgbClr val="FF0000"/>
              </a:solidFill>
            </a:endParaRPr>
          </a:p>
          <a:p>
            <a:pPr lvl="1"/>
            <a:endParaRPr lang="nl-NL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6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Athletic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Skills 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Biologische leeftijd, hoe werkt dat?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Er worden drie dingen gemeten, t.w.: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Zittende lengte;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Staande lengte;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Gewicht.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Middels een formule kan de PHV (Peak High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Velocity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) worden gemeten. Dit geeft aan hoeveel jaar zij van de APVH afzitten.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Alle spelers uit de jeugdopleiding worden tweemaal gemeten (augustus en januari);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Spelers in de teams O11 t/m O16 (O17-2) worden om de drie maanden gemeten (augustus – december – februari – mei);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Spelers die tussen de -1,5 jaar en +1,5 jaar van hun APVH afzitten, worden om de twee maanden gemeten (augustus – november – januari – maart – mei).</a:t>
            </a:r>
          </a:p>
        </p:txBody>
      </p:sp>
    </p:spTree>
    <p:extLst>
      <p:ext uri="{BB962C8B-B14F-4D97-AF65-F5344CB8AC3E}">
        <p14:creationId xmlns:p14="http://schemas.microsoft.com/office/powerpoint/2010/main" val="165774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Athletic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Skills 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Hoe ziet het groeimodel eruit?</a:t>
            </a:r>
          </a:p>
          <a:p>
            <a:pPr lvl="1"/>
            <a:endParaRPr lang="nl-NL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66BDC5-69D9-3943-9A57-8D62D5F1D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2" y="1331572"/>
            <a:ext cx="7119257" cy="53394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3142636-12FC-1F49-9A64-F603FDA7F1CD}"/>
              </a:ext>
            </a:extLst>
          </p:cNvPr>
          <p:cNvSpPr txBox="1"/>
          <p:nvPr/>
        </p:nvSpPr>
        <p:spPr>
          <a:xfrm>
            <a:off x="8554453" y="2526632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nl-NL" dirty="0">
                <a:solidFill>
                  <a:srgbClr val="FF0000"/>
                </a:solidFill>
              </a:rPr>
              <a:t>Het moment waarop spelers op hun APHV zijn, is per persoon verschillend.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nl-NL" dirty="0">
                <a:solidFill>
                  <a:srgbClr val="FF0000"/>
                </a:solidFill>
              </a:rPr>
              <a:t>Groepen worden opgedeeld in P1, P2 en P3.</a:t>
            </a:r>
          </a:p>
          <a:p>
            <a:pPr marL="285750" indent="-285750">
              <a:buFont typeface="Wingdings" pitchFamily="2" charset="2"/>
              <a:buChar char="Ø"/>
            </a:pP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nl-NL" dirty="0">
                <a:solidFill>
                  <a:srgbClr val="FF0000"/>
                </a:solidFill>
              </a:rPr>
              <a:t>De P1, P2 en P3 groepen worden ook weer verdeeld, zodat een evenredige verdeling plaatsvindt in aantal en niveau.</a:t>
            </a:r>
          </a:p>
        </p:txBody>
      </p:sp>
    </p:spTree>
    <p:extLst>
      <p:ext uri="{BB962C8B-B14F-4D97-AF65-F5344CB8AC3E}">
        <p14:creationId xmlns:p14="http://schemas.microsoft.com/office/powerpoint/2010/main" val="355244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Speelwijze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47F72C-C522-3E45-9961-38FEC5D3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69" y="365125"/>
            <a:ext cx="2376908" cy="6297386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2369" cy="43513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Cultuur van de club;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Ontwikkeling van de individuele speler staat voorop;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Spelen op een niveau dat qua weerstand passend is bij de talentvolle spelers (zal veelal landelijk of hoofdklasse niveau zijn);</a:t>
            </a:r>
          </a:p>
          <a:p>
            <a:r>
              <a:rPr lang="nl-NL" dirty="0">
                <a:solidFill>
                  <a:srgbClr val="FF0000"/>
                </a:solidFill>
              </a:rPr>
              <a:t>Herkenbare speelstijl;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Attractief en effectief voetballen op basis van een hoge kwaliteit;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Aanvallend karakter, bij voorkeur door hoog druk te zetten.</a:t>
            </a:r>
          </a:p>
          <a:p>
            <a:pPr marL="457200" lvl="1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3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Speelwijze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47F72C-C522-3E45-9961-38FEC5D3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69" y="365125"/>
            <a:ext cx="2376908" cy="6297386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2369" cy="43513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Teamprincipes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Duidelijke teamprincipes op team en linie niveau voor de teamfuncties: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Verdedigen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Omschakelen verdedigen 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aanvallen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Aanvallen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Omschakelen aanvallen  verdedigen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Spelsysteem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Intentie vanuit 1-4-3-3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pnv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Hedendaagse voetbal is formatie minder belangrijk (formatie is een statisch begrip).</a:t>
            </a:r>
          </a:p>
          <a:p>
            <a:pPr marL="457200" lvl="1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2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Speelwijze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47F72C-C522-3E45-9961-38FEC5D3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69" y="365125"/>
            <a:ext cx="2376908" cy="6297386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2369" cy="43513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Teamtaken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Taken die voor alle spelers gelden binnen de teamfuncties: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Verdedigen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Omschakelen verdedigen 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aanvallen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Aanvallen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Omschakelen aanvallen  verdedigen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Wedstrijdsituatie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Speelwijze tegenstander of belang van de wedstrijd, kan de formatie veranderen;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De teamprincipes die gehanteerd worden blijven wel gelijk!</a:t>
            </a:r>
          </a:p>
        </p:txBody>
      </p:sp>
    </p:spTree>
    <p:extLst>
      <p:ext uri="{BB962C8B-B14F-4D97-AF65-F5344CB8AC3E}">
        <p14:creationId xmlns:p14="http://schemas.microsoft.com/office/powerpoint/2010/main" val="173216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7F8F44-7D30-6D42-8910-4163DB33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Technische onderbouwing jeugdplan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KNVB visie op (beter) leren voetballen;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Winnaars van morgen;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Eisen aan een training;</a:t>
            </a:r>
          </a:p>
          <a:p>
            <a:pPr lvl="1"/>
            <a:r>
              <a:rPr lang="nl-NL" dirty="0" err="1">
                <a:solidFill>
                  <a:srgbClr val="FF0000"/>
                </a:solidFill>
              </a:rPr>
              <a:t>Athletic</a:t>
            </a:r>
            <a:r>
              <a:rPr lang="nl-NL" dirty="0">
                <a:solidFill>
                  <a:srgbClr val="FF0000"/>
                </a:solidFill>
              </a:rPr>
              <a:t> Skills Model.</a:t>
            </a:r>
          </a:p>
          <a:p>
            <a:r>
              <a:rPr lang="nl-NL" dirty="0">
                <a:solidFill>
                  <a:srgbClr val="FF0000"/>
                </a:solidFill>
              </a:rPr>
              <a:t>Hoe wordt dit concreet zichtbaar?</a:t>
            </a:r>
          </a:p>
          <a:p>
            <a:r>
              <a:rPr lang="nl-NL" dirty="0">
                <a:solidFill>
                  <a:srgbClr val="FF0000"/>
                </a:solidFill>
              </a:rPr>
              <a:t>Speelwijze S.V. Hoofddorp</a:t>
            </a:r>
          </a:p>
          <a:p>
            <a:r>
              <a:rPr lang="nl-NL" dirty="0">
                <a:solidFill>
                  <a:srgbClr val="FF0000"/>
                </a:solidFill>
              </a:rPr>
              <a:t> Rol technische staf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5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Speelwijze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47F72C-C522-3E45-9961-38FEC5D3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69" y="365125"/>
            <a:ext cx="2376908" cy="6297386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2369" cy="43513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Trainingsdoelstellingen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Er wordt getraind in blokken van 3 weken. De volgende teamfuncties en speelhelftgedeelte komen hierin aan de orde: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Aanvallen – opbouwen (fase 1, 2 en 3);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Aanvallen – scoren (fase 4);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Omschakelen aanvallen 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verdedigen;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Verdedigen – storen (fase 1, 2 en 3)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Verdedigen – doelpunten voorkomen (fase 4)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Omschakelen verdedigen 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aanvallen</a:t>
            </a:r>
          </a:p>
          <a:p>
            <a:pPr lvl="2">
              <a:buFont typeface="Wingdings" pitchFamily="2" charset="2"/>
              <a:buChar char="Ø"/>
            </a:pPr>
            <a:endParaRPr lang="nl-NL" dirty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De periodisering wordt bij O16 (O17-2) t/m O19 gecombineerd binnen de VCT periodisering.</a:t>
            </a:r>
            <a:endParaRPr lang="nl-NL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0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Speelwijze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47F72C-C522-3E45-9961-38FEC5D3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69" y="365125"/>
            <a:ext cx="2376908" cy="6297386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2369" cy="43513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Spelersprofielen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Taken per positie worden beschreven.</a:t>
            </a:r>
            <a:endParaRPr lang="nl-NL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Per positie wordt beschreven welke vaardigheden nodig zijn voor een optimale invulling van de betreffende positie;</a:t>
            </a: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9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Rol technische staf - algemeen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4147" cy="4351338"/>
          </a:xfrm>
        </p:spPr>
        <p:txBody>
          <a:bodyPr>
            <a:normAutofit fontScale="92500"/>
          </a:bodyPr>
          <a:lstStyle/>
          <a:p>
            <a:r>
              <a:rPr lang="nl-NL" dirty="0">
                <a:solidFill>
                  <a:srgbClr val="FF0000"/>
                </a:solidFill>
              </a:rPr>
              <a:t>Bewaken en bijsturen van eerder genoemde beleid (jeugdplan moet ook zichtbaar zijn op het veld);</a:t>
            </a:r>
          </a:p>
          <a:p>
            <a:r>
              <a:rPr lang="nl-NL" dirty="0">
                <a:solidFill>
                  <a:srgbClr val="FF0000"/>
                </a:solidFill>
              </a:rPr>
              <a:t> Overleg- en scholingsmomenten organiseren om nog beter tot handelen te komen door technische staf en trainers;</a:t>
            </a:r>
          </a:p>
          <a:p>
            <a:r>
              <a:rPr lang="nl-NL" dirty="0">
                <a:solidFill>
                  <a:srgbClr val="FF0000"/>
                </a:solidFill>
              </a:rPr>
              <a:t> Zorgdragen voor communicatie naar ouders en spelers m.b.t. de jeugdopleiding (</a:t>
            </a:r>
            <a:r>
              <a:rPr lang="nl-NL" dirty="0" err="1">
                <a:solidFill>
                  <a:srgbClr val="FF0000"/>
                </a:solidFill>
              </a:rPr>
              <a:t>teamspecifieke</a:t>
            </a:r>
            <a:r>
              <a:rPr lang="nl-NL" dirty="0">
                <a:solidFill>
                  <a:srgbClr val="FF0000"/>
                </a:solidFill>
              </a:rPr>
              <a:t> zaken gaan eerst naar trainer/coach);</a:t>
            </a:r>
          </a:p>
          <a:p>
            <a:r>
              <a:rPr lang="nl-NL" dirty="0">
                <a:solidFill>
                  <a:srgbClr val="FF0000"/>
                </a:solidFill>
              </a:rPr>
              <a:t> Bezoeken van trainingen en geven van feedback aan trainers. Doel is iedere trainer zesmaal per seizoen te bezoeken in trainings- of wedstrijdsituatie.</a:t>
            </a:r>
          </a:p>
          <a:p>
            <a:r>
              <a:rPr lang="nl-NL" dirty="0">
                <a:solidFill>
                  <a:srgbClr val="FF0000"/>
                </a:solidFill>
              </a:rPr>
              <a:t> Contacten onderhouden met externe partijen: KNVB, Ajax en medisch partner </a:t>
            </a:r>
            <a:r>
              <a:rPr lang="nl-NL" dirty="0" err="1">
                <a:solidFill>
                  <a:srgbClr val="FF0000"/>
                </a:solidFill>
              </a:rPr>
              <a:t>Cura</a:t>
            </a:r>
            <a:r>
              <a:rPr lang="nl-NL" dirty="0">
                <a:solidFill>
                  <a:srgbClr val="FF0000"/>
                </a:solidFill>
              </a:rPr>
              <a:t> Fysio </a:t>
            </a:r>
            <a:r>
              <a:rPr lang="nl-NL" dirty="0" err="1">
                <a:solidFill>
                  <a:srgbClr val="FF0000"/>
                </a:solidFill>
              </a:rPr>
              <a:t>Plaza</a:t>
            </a:r>
            <a:r>
              <a:rPr lang="nl-NL" dirty="0">
                <a:solidFill>
                  <a:srgbClr val="FF0000"/>
                </a:solidFill>
              </a:rPr>
              <a:t>.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4B52A1-55CA-1E40-8E7B-1DFE85D9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Rol technische staf - HJO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4147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 Voorzitten van de overlegmomenten met de technische staf;</a:t>
            </a:r>
          </a:p>
          <a:p>
            <a:r>
              <a:rPr lang="nl-NL" dirty="0">
                <a:solidFill>
                  <a:srgbClr val="FF0000"/>
                </a:solidFill>
              </a:rPr>
              <a:t> Voorzitten en organiseren van avonden voor gehele trainersstaf;</a:t>
            </a:r>
          </a:p>
          <a:p>
            <a:r>
              <a:rPr lang="nl-NL" dirty="0">
                <a:solidFill>
                  <a:srgbClr val="FF0000"/>
                </a:solidFill>
              </a:rPr>
              <a:t> Sturing geven aan </a:t>
            </a:r>
            <a:r>
              <a:rPr lang="nl-NL" dirty="0" err="1">
                <a:solidFill>
                  <a:srgbClr val="FF0000"/>
                </a:solidFill>
              </a:rPr>
              <a:t>TJC’s</a:t>
            </a:r>
            <a:r>
              <a:rPr lang="nl-NL" dirty="0">
                <a:solidFill>
                  <a:srgbClr val="FF0000"/>
                </a:solidFill>
              </a:rPr>
              <a:t> per deelgroep;</a:t>
            </a:r>
          </a:p>
          <a:p>
            <a:r>
              <a:rPr lang="nl-NL" dirty="0">
                <a:solidFill>
                  <a:srgbClr val="FF0000"/>
                </a:solidFill>
              </a:rPr>
              <a:t> Regelmatig bezoeken van een </a:t>
            </a:r>
            <a:r>
              <a:rPr lang="nl-NL" dirty="0" err="1">
                <a:solidFill>
                  <a:srgbClr val="FF0000"/>
                </a:solidFill>
              </a:rPr>
              <a:t>traininge</a:t>
            </a:r>
            <a:r>
              <a:rPr lang="nl-NL" dirty="0">
                <a:solidFill>
                  <a:srgbClr val="FF0000"/>
                </a:solidFill>
              </a:rPr>
              <a:t>, inclusief nagesprek met trainer en verslaglegging;</a:t>
            </a:r>
          </a:p>
          <a:p>
            <a:r>
              <a:rPr lang="nl-NL" dirty="0">
                <a:solidFill>
                  <a:srgbClr val="FF0000"/>
                </a:solidFill>
              </a:rPr>
              <a:t> Bezoeken van wedstrijdbesprekingen en wedstrijden;</a:t>
            </a:r>
          </a:p>
          <a:p>
            <a:r>
              <a:rPr lang="nl-NL" dirty="0">
                <a:solidFill>
                  <a:srgbClr val="FF0000"/>
                </a:solidFill>
              </a:rPr>
              <a:t> Zorgdragen voor organisatie (i.s.m. jeugdbestuur) van cursus train-de-trainer voor breedtesport;</a:t>
            </a:r>
          </a:p>
          <a:p>
            <a:r>
              <a:rPr lang="nl-NL" dirty="0">
                <a:solidFill>
                  <a:srgbClr val="FF0000"/>
                </a:solidFill>
              </a:rPr>
              <a:t> Contactpersoon voor externe partijen, t.w.: </a:t>
            </a:r>
            <a:r>
              <a:rPr lang="nl-NL" dirty="0" err="1">
                <a:solidFill>
                  <a:srgbClr val="FF0000"/>
                </a:solidFill>
              </a:rPr>
              <a:t>BVO’s</a:t>
            </a:r>
            <a:r>
              <a:rPr lang="nl-NL" dirty="0">
                <a:solidFill>
                  <a:srgbClr val="FF0000"/>
                </a:solidFill>
              </a:rPr>
              <a:t> (waaronder Ajax), KNVB en andere externe partijen.</a:t>
            </a:r>
          </a:p>
          <a:p>
            <a:r>
              <a:rPr lang="nl-NL" dirty="0">
                <a:solidFill>
                  <a:srgbClr val="FF0000"/>
                </a:solidFill>
              </a:rPr>
              <a:t>Overige zaken als gesprekken met ouders, externe spelers e.d.</a:t>
            </a: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4B52A1-55CA-1E40-8E7B-1DFE85D9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59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Rol technische staf - TJC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4147" cy="43513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Deelnemen in </a:t>
            </a:r>
            <a:r>
              <a:rPr lang="nl-NL" dirty="0" err="1">
                <a:solidFill>
                  <a:srgbClr val="FF0000"/>
                </a:solidFill>
              </a:rPr>
              <a:t>overlegmomten</a:t>
            </a:r>
            <a:r>
              <a:rPr lang="nl-NL" dirty="0">
                <a:solidFill>
                  <a:srgbClr val="FF0000"/>
                </a:solidFill>
              </a:rPr>
              <a:t> technische staf en mede bepalen van beleid m.b.t. jeugdopleiding.</a:t>
            </a:r>
          </a:p>
          <a:p>
            <a:r>
              <a:rPr lang="nl-NL" dirty="0">
                <a:solidFill>
                  <a:srgbClr val="FF0000"/>
                </a:solidFill>
              </a:rPr>
              <a:t>Voorzitten en organiseren van de overlegmomenten binnen deelgroep;</a:t>
            </a:r>
          </a:p>
          <a:p>
            <a:r>
              <a:rPr lang="nl-NL" dirty="0">
                <a:solidFill>
                  <a:srgbClr val="FF0000"/>
                </a:solidFill>
              </a:rPr>
              <a:t> Regelmatig bezoeken van een </a:t>
            </a:r>
            <a:r>
              <a:rPr lang="nl-NL" dirty="0" err="1">
                <a:solidFill>
                  <a:srgbClr val="FF0000"/>
                </a:solidFill>
              </a:rPr>
              <a:t>trainin</a:t>
            </a:r>
            <a:r>
              <a:rPr lang="nl-NL" dirty="0">
                <a:solidFill>
                  <a:srgbClr val="FF0000"/>
                </a:solidFill>
              </a:rPr>
              <a:t>, inclusief feedbackgesprek met trainer en verslaglegging.</a:t>
            </a:r>
          </a:p>
          <a:p>
            <a:r>
              <a:rPr lang="nl-NL" dirty="0">
                <a:solidFill>
                  <a:srgbClr val="FF0000"/>
                </a:solidFill>
              </a:rPr>
              <a:t> Gesprekken voeren en afspraken maken met trainers i.s.m. HJO;</a:t>
            </a:r>
          </a:p>
          <a:p>
            <a:r>
              <a:rPr lang="nl-NL" dirty="0">
                <a:solidFill>
                  <a:srgbClr val="FF0000"/>
                </a:solidFill>
              </a:rPr>
              <a:t> Waar mogelijk bezoeken van wedstrijden en bijwonen van wedstrijdbesprekingen.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4B52A1-55CA-1E40-8E7B-1DFE85D9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19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Rol technische staf – Hoofd Scouting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4147" cy="43513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Aansturen van interne en externe scouts om spelers in beeld te krijgen voor de jeugdopleiding (zowel intern als extern);</a:t>
            </a:r>
          </a:p>
          <a:p>
            <a:r>
              <a:rPr lang="nl-NL" dirty="0">
                <a:solidFill>
                  <a:srgbClr val="FF0000"/>
                </a:solidFill>
              </a:rPr>
              <a:t> Uitnodigen van spelers voor stage (intern en extern);</a:t>
            </a:r>
          </a:p>
          <a:p>
            <a:r>
              <a:rPr lang="nl-NL" dirty="0">
                <a:solidFill>
                  <a:srgbClr val="FF0000"/>
                </a:solidFill>
              </a:rPr>
              <a:t> Bij externe stage, eerst huidige club informeren per brief;</a:t>
            </a:r>
          </a:p>
          <a:p>
            <a:r>
              <a:rPr lang="nl-NL" dirty="0">
                <a:solidFill>
                  <a:srgbClr val="FF0000"/>
                </a:solidFill>
              </a:rPr>
              <a:t> Organiseren van talentendagen.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4B52A1-55CA-1E40-8E7B-1DFE85D9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01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Doel van de aanpassingen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4147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Herkenbare manier van opleiding en manier van spelen.</a:t>
            </a:r>
          </a:p>
          <a:p>
            <a:r>
              <a:rPr lang="nl-NL" dirty="0">
                <a:solidFill>
                  <a:srgbClr val="FF0000"/>
                </a:solidFill>
              </a:rPr>
              <a:t>Op termijn hoger gaan spelen met jeugdteams 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Wens: 	O19 – 3</a:t>
            </a:r>
            <a:r>
              <a:rPr lang="nl-NL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divisie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		O17 – 3</a:t>
            </a:r>
            <a:r>
              <a:rPr lang="nl-NL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divisie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		O16 – hoofdklasse (indien O17-2) of Topklasse hoog (indien O16-1)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		O15 – 2</a:t>
            </a:r>
            <a:r>
              <a:rPr lang="nl-NL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divisie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		O14 – Topklasse 1 of 2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		O13 – 2</a:t>
            </a:r>
            <a:r>
              <a:rPr lang="nl-NL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divisie</a:t>
            </a:r>
          </a:p>
          <a:p>
            <a:r>
              <a:rPr lang="nl-NL" dirty="0">
                <a:solidFill>
                  <a:srgbClr val="FF0000"/>
                </a:solidFill>
              </a:rPr>
              <a:t>Meer doorstroming van jeugdspelers richting 1</a:t>
            </a:r>
            <a:r>
              <a:rPr lang="nl-NL" baseline="30000" dirty="0">
                <a:solidFill>
                  <a:srgbClr val="FF000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 elftal en naar </a:t>
            </a:r>
            <a:r>
              <a:rPr lang="nl-NL" dirty="0" err="1">
                <a:solidFill>
                  <a:srgbClr val="FF0000"/>
                </a:solidFill>
              </a:rPr>
              <a:t>BVO’s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  <a:p>
            <a:r>
              <a:rPr lang="nl-NL" dirty="0">
                <a:solidFill>
                  <a:srgbClr val="FF0000"/>
                </a:solidFill>
              </a:rPr>
              <a:t>Talentvolle jeugdspelers moeten een andere amateurclub niet meer als een stap vooruit gaan zien.</a:t>
            </a:r>
          </a:p>
          <a:p>
            <a:r>
              <a:rPr lang="nl-NL" dirty="0">
                <a:solidFill>
                  <a:srgbClr val="FF0000"/>
                </a:solidFill>
              </a:rPr>
              <a:t>Geen verschil meer tussen ‘even’ (b.v. O12/O14/O16) en ‘oneven’ (O13/O15/O17/O19) lichtingen in mogelijkheden tot ontwikkelen (trainer/coach, faciliteiten e.d.).</a:t>
            </a: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4B52A1-55CA-1E40-8E7B-1DFE85D9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8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3CB64-9FBE-E240-B63D-788629296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316163"/>
            <a:ext cx="9144000" cy="2387600"/>
          </a:xfrm>
        </p:spPr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Vragen?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20A5AA-941B-0B45-8537-BA7AD4399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59326"/>
            <a:ext cx="9144000" cy="812799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Technisch Jeugdplan, versie 7.0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5FC67A-CBC5-E641-8368-2B17C7401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25" y="794370"/>
            <a:ext cx="2682875" cy="27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5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KNVB visie op (beter) leren voetballen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Structuur van voetballen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Doel: In handelingstaal spreken, zowel trainers onderling als tegen spelers.</a:t>
            </a:r>
          </a:p>
          <a:p>
            <a:r>
              <a:rPr lang="nl-NL" dirty="0">
                <a:solidFill>
                  <a:srgbClr val="FF0000"/>
                </a:solidFill>
              </a:rPr>
              <a:t>Jeugdvoetballeerproces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Doel: Alle trainers zijn zich bewust van in welke fase spelers zitten in: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rgbClr val="FF0000"/>
                </a:solidFill>
              </a:rPr>
              <a:t>Fysieke ontwikkeling;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rgbClr val="FF0000"/>
                </a:solidFill>
              </a:rPr>
              <a:t> Gedrag van de speler;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>
                <a:solidFill>
                  <a:srgbClr val="FF0000"/>
                </a:solidFill>
              </a:rPr>
              <a:t>Voetbalgedrag van de speler.</a:t>
            </a:r>
          </a:p>
        </p:txBody>
      </p:sp>
    </p:spTree>
    <p:extLst>
      <p:ext uri="{BB962C8B-B14F-4D97-AF65-F5344CB8AC3E}">
        <p14:creationId xmlns:p14="http://schemas.microsoft.com/office/powerpoint/2010/main" val="113805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Structuur van voetballen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4CF9A9B-C8CA-0742-B143-1A78E5C2B5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825625"/>
            <a:ext cx="8608516" cy="4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Jeugdvoetballeerproces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38E4B0-501A-6744-B4E6-8040DC08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861D7B-548F-C64D-B8BB-B4E3165A07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91490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3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‘Winnaars van morgen’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Focus op winnaarsmentaliteit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Voor de spelers gaat het om winnen (spelbedoeling). Vanaf O8 wordt dit ook meegegeven.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Bewuster omgaan met fysieke ontwikkeling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Samenwerking CURA Fysio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Plaza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Metingen vanuit ASM m.b.t. biologische leeftijd;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Voetbalconditie training (VCT) vanaf O16 (Raymond Verheijen).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3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‘Winnaars van morgen’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Scouting, ook rekening houdend met fysieke en mentale aspecten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Interne scouting;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Externe scouting;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Scouts moeten rekening houden met potentiespelers (laatrijpers);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Herkennen van kunnen omgaan met tegenslagen (verlies, foutieve beslissing scheidsrechter e.d.).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Diversiteit in trainersstaf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Structurele overlegmomenten waarin ruimte is voor iedere trainer om zijn eigen inbreng te hebben.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‘Winnaars van morgen’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Opleidingsplicht voor </a:t>
            </a:r>
            <a:r>
              <a:rPr lang="nl-NL" dirty="0" err="1">
                <a:solidFill>
                  <a:srgbClr val="FF0000"/>
                </a:solidFill>
              </a:rPr>
              <a:t>BVO’s</a:t>
            </a:r>
            <a:r>
              <a:rPr lang="nl-NL" dirty="0">
                <a:solidFill>
                  <a:srgbClr val="FF0000"/>
                </a:solidFill>
              </a:rPr>
              <a:t> (eigenlijk niet voor AV)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Jeugdopleiding basis voor het eerste elftal;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Spelers podium bieden voor eventuele doorstroming naar BVO.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Kwaliteit jeugdtrainers omhoog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S.V. Hoofddorp heeft voor iedere leeftijdscategorie (team) minimumeisen;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Door interne overleg- en scholingsmomenten worden trainers verder geschoold;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Altijd mogelijkheid om verder te ontwikkelen middels KNVB diploma.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5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F5FAC-9EC9-A94A-B769-2407E1E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‘Winnaars van morgen’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C4F614-85F2-614C-B996-0461324A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1" y="217797"/>
            <a:ext cx="1600697" cy="1620218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61B483-EB25-D041-A231-92D514F7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Ook bij 1</a:t>
            </a:r>
            <a:r>
              <a:rPr lang="nl-NL" baseline="30000" dirty="0">
                <a:solidFill>
                  <a:srgbClr val="FF000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 elftal gaat opleiding door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Na verlaten O19 zullen spelers doorstromen richting Zondag 2. Vanuit die ploeg blijft doorstroming (en dus opleiden) voor Zondag 1 het belangrijkste;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Zondag 2 als ‘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beloftenteam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’.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Structureel meer weerstand creëren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Niveauverschil in groepen zo minimaal mogelijk krijgen;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Oefenwedstrijden met relevante weerstand;</a:t>
            </a:r>
          </a:p>
          <a:p>
            <a:pPr lvl="1"/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Oefenwedstrijden tegen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BVO’s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(podium bieden en grote weerstand).</a:t>
            </a:r>
          </a:p>
          <a:p>
            <a:pPr lvl="1"/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743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1557</Words>
  <Application>Microsoft Macintosh PowerPoint</Application>
  <PresentationFormat>Breedbeeld</PresentationFormat>
  <Paragraphs>237</Paragraphs>
  <Slides>27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Kantoorthema</vt:lpstr>
      <vt:lpstr>S.V. Hoofddorp</vt:lpstr>
      <vt:lpstr>Inhoudsopgave</vt:lpstr>
      <vt:lpstr>KNVB visie op (beter) leren voetballen</vt:lpstr>
      <vt:lpstr>Structuur van voetballen</vt:lpstr>
      <vt:lpstr>Jeugdvoetballeerproces</vt:lpstr>
      <vt:lpstr>‘Winnaars van morgen’</vt:lpstr>
      <vt:lpstr>‘Winnaars van morgen’</vt:lpstr>
      <vt:lpstr>‘Winnaars van morgen’</vt:lpstr>
      <vt:lpstr>‘Winnaars van morgen’</vt:lpstr>
      <vt:lpstr>‘Winnaars van morgen’</vt:lpstr>
      <vt:lpstr>Eisen aan een training</vt:lpstr>
      <vt:lpstr>Athletic Skills Model</vt:lpstr>
      <vt:lpstr>Athletic Skills Model</vt:lpstr>
      <vt:lpstr>Athletic Skills Model</vt:lpstr>
      <vt:lpstr>Athletic Skills Model</vt:lpstr>
      <vt:lpstr>Athletic Skills Model</vt:lpstr>
      <vt:lpstr>Speelwijze</vt:lpstr>
      <vt:lpstr>Speelwijze</vt:lpstr>
      <vt:lpstr>Speelwijze</vt:lpstr>
      <vt:lpstr>Speelwijze</vt:lpstr>
      <vt:lpstr>Speelwijze</vt:lpstr>
      <vt:lpstr>Rol technische staf - algemeen</vt:lpstr>
      <vt:lpstr>Rol technische staf - HJO</vt:lpstr>
      <vt:lpstr>Rol technische staf - TJC</vt:lpstr>
      <vt:lpstr>Rol technische staf – Hoofd Scouting</vt:lpstr>
      <vt:lpstr>Doel van de aanpassingen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S.V. Hoofddorp</dc:title>
  <dc:creator>Martijn Blijleven</dc:creator>
  <cp:lastModifiedBy>Martijn Blijleven</cp:lastModifiedBy>
  <cp:revision>18</cp:revision>
  <dcterms:created xsi:type="dcterms:W3CDTF">2018-04-08T08:37:08Z</dcterms:created>
  <dcterms:modified xsi:type="dcterms:W3CDTF">2019-02-23T19:25:18Z</dcterms:modified>
</cp:coreProperties>
</file>